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408" r:id="rId2"/>
    <p:sldId id="409" r:id="rId3"/>
  </p:sldIdLst>
  <p:sldSz cx="12192000" cy="6858000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1852" cy="499012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9" y="0"/>
            <a:ext cx="2951852" cy="499012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r">
              <a:defRPr sz="1200"/>
            </a:lvl1pPr>
          </a:lstStyle>
          <a:p>
            <a:fld id="{EB9C0512-F890-4BB3-A0F0-7751DA1EF1F5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7413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3" tIns="45721" rIns="91443" bIns="457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8" y="4786366"/>
            <a:ext cx="5449570" cy="3916114"/>
          </a:xfrm>
          <a:prstGeom prst="rect">
            <a:avLst/>
          </a:prstGeom>
        </p:spPr>
        <p:txBody>
          <a:bodyPr vert="horz" lIns="91443" tIns="45721" rIns="91443" bIns="457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6679"/>
            <a:ext cx="2951852" cy="499011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9" y="9446679"/>
            <a:ext cx="2951852" cy="499011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r">
              <a:defRPr sz="1200"/>
            </a:lvl1pPr>
          </a:lstStyle>
          <a:p>
            <a:fld id="{68B6558F-8E58-49E5-B246-1A00C6C0A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43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966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68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90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9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80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4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88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24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91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31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68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2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AC851-11DB-4774-8C29-2D931018B14E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7DD08-2F98-45DC-87A9-F650D2EC6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08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51956" y="108419"/>
            <a:ext cx="10009827" cy="46291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СОВЕРШЕНСТВОВАНИЕ ФИНАНСОВОГО ОБЕСПЕЧЕНИЯ ПРЕДУПРЕДИТЕЛЬНЫХ МЕР (ФОПМ)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536286" y="6492875"/>
            <a:ext cx="2743200" cy="365125"/>
          </a:xfrm>
        </p:spPr>
        <p:txBody>
          <a:bodyPr/>
          <a:lstStyle/>
          <a:p>
            <a:fld id="{5DDC2DCF-3C1B-440A-9DFA-774E92B339DA}" type="slidenum">
              <a:rPr lang="ru-RU" smtClean="0"/>
              <a:t>1</a:t>
            </a:fld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31151" y="487475"/>
            <a:ext cx="10987853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</a:t>
            </a:r>
            <a:r>
              <a:rPr lang="ru-RU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Минтруда России </a:t>
            </a: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 11 июля 2024 г. № 347н</a:t>
            </a:r>
            <a:b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«Об </a:t>
            </a:r>
            <a:r>
              <a:rPr lang="ru-RU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a:t>
            </a: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en-US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3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Зарегистрировано в Минюсте России 19 ноября 2024 г., регистрационный № 80230</a:t>
            </a: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88284" y="2155791"/>
            <a:ext cx="5585818" cy="132857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>
                <a:solidFill>
                  <a:schemeClr val="tx1"/>
                </a:solidFill>
              </a:rPr>
              <a:t>З</a:t>
            </a:r>
            <a:r>
              <a:rPr lang="ru-RU" sz="1200" b="1" dirty="0" smtClean="0">
                <a:solidFill>
                  <a:schemeClr val="tx1"/>
                </a:solidFill>
              </a:rPr>
              <a:t>аявление </a:t>
            </a:r>
            <a:r>
              <a:rPr lang="ru-RU" sz="1200" b="1" dirty="0">
                <a:solidFill>
                  <a:schemeClr val="tx1"/>
                </a:solidFill>
              </a:rPr>
              <a:t>о финансовом обеспечении</a:t>
            </a:r>
            <a:r>
              <a:rPr lang="ru-RU" sz="1200" dirty="0">
                <a:solidFill>
                  <a:schemeClr val="tx1"/>
                </a:solidFill>
              </a:rPr>
              <a:t> предупредительных </a:t>
            </a:r>
            <a:r>
              <a:rPr lang="ru-RU" sz="1200" dirty="0" smtClean="0">
                <a:solidFill>
                  <a:schemeClr val="tx1"/>
                </a:solidFill>
              </a:rPr>
              <a:t>мер </a:t>
            </a:r>
            <a:r>
              <a:rPr lang="ru-RU" sz="1200" dirty="0">
                <a:solidFill>
                  <a:schemeClr val="tx1"/>
                </a:solidFill>
              </a:rPr>
              <a:t>и планом </a:t>
            </a:r>
            <a:r>
              <a:rPr lang="ru-RU" sz="1200" dirty="0" smtClean="0">
                <a:solidFill>
                  <a:schemeClr val="tx1"/>
                </a:solidFill>
              </a:rPr>
              <a:t>фин</a:t>
            </a:r>
            <a:r>
              <a:rPr lang="ru-RU" sz="1200" dirty="0" smtClean="0"/>
              <a:t>. </a:t>
            </a:r>
            <a:r>
              <a:rPr lang="ru-RU" sz="1200" dirty="0" smtClean="0">
                <a:solidFill>
                  <a:schemeClr val="tx1"/>
                </a:solidFill>
              </a:rPr>
              <a:t>обеспечения +</a:t>
            </a: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</a:rPr>
              <a:t>пакет документов</a:t>
            </a:r>
            <a:r>
              <a:rPr lang="ru-RU" sz="1200" b="1" dirty="0" smtClean="0">
                <a:solidFill>
                  <a:schemeClr val="tx1"/>
                </a:solidFill>
              </a:rPr>
              <a:t>, </a:t>
            </a:r>
            <a:r>
              <a:rPr lang="ru-RU" sz="1200" b="1" dirty="0">
                <a:solidFill>
                  <a:schemeClr val="tx1"/>
                </a:solidFill>
              </a:rPr>
              <a:t>обосновывающих необходимость </a:t>
            </a:r>
            <a:r>
              <a:rPr lang="ru-RU" sz="1200" b="1" dirty="0" smtClean="0">
                <a:solidFill>
                  <a:schemeClr val="tx1"/>
                </a:solidFill>
              </a:rPr>
              <a:t>фин. Обеспечения.</a:t>
            </a:r>
          </a:p>
          <a:p>
            <a:pPr lvl="0" algn="just"/>
            <a:r>
              <a:rPr lang="ru-RU" sz="1200" b="1" dirty="0" smtClean="0">
                <a:solidFill>
                  <a:schemeClr val="tx1"/>
                </a:solidFill>
              </a:rPr>
              <a:t>После </a:t>
            </a:r>
            <a:r>
              <a:rPr lang="ru-RU" sz="1200" b="1" dirty="0">
                <a:solidFill>
                  <a:schemeClr val="tx1"/>
                </a:solidFill>
              </a:rPr>
              <a:t>выполнения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пред. мер, страхователь </a:t>
            </a:r>
            <a:r>
              <a:rPr lang="ru-RU" sz="1200" dirty="0">
                <a:solidFill>
                  <a:schemeClr val="tx1"/>
                </a:solidFill>
              </a:rPr>
              <a:t>обращается в </a:t>
            </a:r>
            <a:r>
              <a:rPr lang="ru-RU" sz="1200" dirty="0" smtClean="0">
                <a:solidFill>
                  <a:schemeClr val="tx1"/>
                </a:solidFill>
              </a:rPr>
              <a:t>отделение СФР за компенсацией </a:t>
            </a:r>
            <a:r>
              <a:rPr lang="ru-RU" sz="1200" b="1" dirty="0" smtClean="0">
                <a:solidFill>
                  <a:schemeClr val="tx1"/>
                </a:solidFill>
              </a:rPr>
              <a:t>с </a:t>
            </a:r>
            <a:r>
              <a:rPr lang="ru-RU" sz="1200" b="1" dirty="0">
                <a:solidFill>
                  <a:schemeClr val="tx1"/>
                </a:solidFill>
              </a:rPr>
              <a:t>заявлением </a:t>
            </a:r>
            <a:r>
              <a:rPr lang="ru-RU" sz="1200" b="1" dirty="0" smtClean="0">
                <a:solidFill>
                  <a:schemeClr val="tx1"/>
                </a:solidFill>
              </a:rPr>
              <a:t>и документами, подтверждающими </a:t>
            </a:r>
            <a:r>
              <a:rPr lang="ru-RU" sz="1200" b="1" dirty="0">
                <a:solidFill>
                  <a:schemeClr val="tx1"/>
                </a:solidFill>
              </a:rPr>
              <a:t>произведенные </a:t>
            </a:r>
            <a:r>
              <a:rPr lang="ru-RU" sz="1200" b="1" dirty="0" smtClean="0">
                <a:solidFill>
                  <a:schemeClr val="tx1"/>
                </a:solidFill>
              </a:rPr>
              <a:t>расходы.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6332889" y="2164726"/>
            <a:ext cx="5794975" cy="126623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>
                <a:solidFill>
                  <a:schemeClr val="tx1"/>
                </a:solidFill>
              </a:rPr>
              <a:t>З</a:t>
            </a:r>
            <a:r>
              <a:rPr lang="ru-RU" sz="1200" b="1" dirty="0" smtClean="0">
                <a:solidFill>
                  <a:schemeClr val="tx1"/>
                </a:solidFill>
              </a:rPr>
              <a:t>аявление </a:t>
            </a:r>
            <a:r>
              <a:rPr lang="ru-RU" sz="1200" b="1" dirty="0">
                <a:solidFill>
                  <a:schemeClr val="tx1"/>
                </a:solidFill>
              </a:rPr>
              <a:t>о финансовом обеспечении</a:t>
            </a:r>
            <a:r>
              <a:rPr lang="ru-RU" sz="1200" dirty="0">
                <a:solidFill>
                  <a:schemeClr val="tx1"/>
                </a:solidFill>
              </a:rPr>
              <a:t> предупредительных мер </a:t>
            </a:r>
            <a:r>
              <a:rPr lang="ru-RU" sz="1200" dirty="0" smtClean="0">
                <a:solidFill>
                  <a:schemeClr val="tx1"/>
                </a:solidFill>
              </a:rPr>
              <a:t>и </a:t>
            </a:r>
            <a:r>
              <a:rPr lang="ru-RU" sz="1200" dirty="0">
                <a:solidFill>
                  <a:schemeClr val="tx1"/>
                </a:solidFill>
              </a:rPr>
              <a:t>планом </a:t>
            </a:r>
            <a:r>
              <a:rPr lang="ru-RU" sz="1200" dirty="0" smtClean="0">
                <a:solidFill>
                  <a:schemeClr val="tx1"/>
                </a:solidFill>
              </a:rPr>
              <a:t>фин. </a:t>
            </a:r>
            <a:r>
              <a:rPr lang="ru-RU" sz="1200" dirty="0">
                <a:solidFill>
                  <a:schemeClr val="tx1"/>
                </a:solidFill>
              </a:rPr>
              <a:t>обеспечения </a:t>
            </a:r>
            <a:r>
              <a:rPr lang="ru-RU" sz="1200" dirty="0" smtClean="0">
                <a:solidFill>
                  <a:schemeClr val="tx1"/>
                </a:solidFill>
              </a:rPr>
              <a:t>пред. </a:t>
            </a:r>
            <a:r>
              <a:rPr lang="ru-RU" sz="1200" dirty="0">
                <a:solidFill>
                  <a:schemeClr val="tx1"/>
                </a:solidFill>
              </a:rPr>
              <a:t>мер </a:t>
            </a:r>
            <a:r>
              <a:rPr lang="ru-RU" sz="1200" b="1" dirty="0">
                <a:solidFill>
                  <a:srgbClr val="00B050"/>
                </a:solidFill>
              </a:rPr>
              <a:t>без приложения к заявлению обосновывающих документов</a:t>
            </a:r>
            <a:r>
              <a:rPr lang="ru-RU" sz="1200" dirty="0">
                <a:solidFill>
                  <a:srgbClr val="FFC00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(за </a:t>
            </a:r>
            <a:r>
              <a:rPr lang="ru-RU" sz="1200" dirty="0" smtClean="0">
                <a:solidFill>
                  <a:schemeClr val="tx1"/>
                </a:solidFill>
              </a:rPr>
              <a:t>исключением ряда мероприятий). </a:t>
            </a:r>
          </a:p>
          <a:p>
            <a:pPr lvl="0" algn="just"/>
            <a:r>
              <a:rPr lang="ru-RU" sz="1200" b="1" dirty="0" smtClean="0">
                <a:solidFill>
                  <a:srgbClr val="00B050"/>
                </a:solidFill>
              </a:rPr>
              <a:t>Заявление </a:t>
            </a:r>
            <a:r>
              <a:rPr lang="ru-RU" sz="1200" b="1" dirty="0">
                <a:solidFill>
                  <a:srgbClr val="00B050"/>
                </a:solidFill>
              </a:rPr>
              <a:t>о возмещении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произведенных расходов </a:t>
            </a:r>
            <a:r>
              <a:rPr lang="ru-RU" sz="1200" dirty="0" smtClean="0">
                <a:solidFill>
                  <a:schemeClr val="tx1"/>
                </a:solidFill>
              </a:rPr>
              <a:t>и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rgbClr val="00B050"/>
                </a:solidFill>
              </a:rPr>
              <a:t>документы,</a:t>
            </a:r>
            <a:r>
              <a:rPr lang="ru-RU" sz="1200" dirty="0" smtClean="0"/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подтверждающие </a:t>
            </a:r>
            <a:r>
              <a:rPr lang="ru-RU" sz="1200" dirty="0">
                <a:solidFill>
                  <a:schemeClr val="tx1"/>
                </a:solidFill>
              </a:rPr>
              <a:t>произведенные расходы, страхователь представляет в </a:t>
            </a:r>
            <a:r>
              <a:rPr lang="ru-RU" sz="1200" dirty="0" smtClean="0">
                <a:solidFill>
                  <a:schemeClr val="tx1"/>
                </a:solidFill>
              </a:rPr>
              <a:t>отделение СФР</a:t>
            </a:r>
            <a:r>
              <a:rPr lang="ru-RU" sz="1200" dirty="0" smtClean="0"/>
              <a:t> </a:t>
            </a:r>
            <a:r>
              <a:rPr lang="ru-RU" sz="1200" b="1" dirty="0">
                <a:solidFill>
                  <a:srgbClr val="00B050"/>
                </a:solidFill>
              </a:rPr>
              <a:t>по завершении </a:t>
            </a:r>
            <a:r>
              <a:rPr lang="ru-RU" sz="1200" b="1" dirty="0" smtClean="0">
                <a:solidFill>
                  <a:srgbClr val="00B050"/>
                </a:solidFill>
              </a:rPr>
              <a:t>проведения  указанных мероприятий.</a:t>
            </a:r>
            <a:endParaRPr lang="ru-RU" sz="1200" dirty="0">
              <a:solidFill>
                <a:srgbClr val="00B050"/>
              </a:solidFill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88284" y="3682881"/>
            <a:ext cx="5585817" cy="78275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>
                <a:solidFill>
                  <a:schemeClr val="tx1"/>
                </a:solidFill>
              </a:rPr>
              <a:t>Решение о финансовом обеспечении предупредительных мер страхователя принимается по сумме финансирования </a:t>
            </a:r>
            <a:r>
              <a:rPr lang="ru-RU" sz="1200" b="1" dirty="0">
                <a:solidFill>
                  <a:schemeClr val="tx1"/>
                </a:solidFill>
              </a:rPr>
              <a:t>с учетом перечня мер, включенных в план, и</a:t>
            </a:r>
            <a:r>
              <a:rPr lang="ru-RU" sz="1200" b="1" dirty="0"/>
              <a:t> </a:t>
            </a:r>
            <a:r>
              <a:rPr lang="ru-RU" sz="1200" b="1" dirty="0">
                <a:solidFill>
                  <a:srgbClr val="C00000"/>
                </a:solidFill>
              </a:rPr>
              <a:t>представления полного комплекта документов, </a:t>
            </a:r>
            <a:r>
              <a:rPr lang="ru-RU" sz="1200" b="1" dirty="0">
                <a:solidFill>
                  <a:schemeClr val="tx1"/>
                </a:solidFill>
              </a:rPr>
              <a:t>обосновывающих необходимость</a:t>
            </a:r>
            <a:r>
              <a:rPr lang="ru-RU" sz="1200" dirty="0">
                <a:solidFill>
                  <a:schemeClr val="tx1"/>
                </a:solidFill>
              </a:rPr>
              <a:t> финансового обеспечения предупредительных мер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332889" y="3663160"/>
            <a:ext cx="5794976" cy="7787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>
                <a:solidFill>
                  <a:schemeClr val="tx1"/>
                </a:solidFill>
              </a:rPr>
              <a:t>Страхователь</a:t>
            </a:r>
            <a:r>
              <a:rPr lang="ru-RU" sz="1200" dirty="0"/>
              <a:t> </a:t>
            </a:r>
            <a:r>
              <a:rPr lang="ru-RU" sz="1200" b="1" dirty="0">
                <a:solidFill>
                  <a:srgbClr val="00B050"/>
                </a:solidFill>
              </a:rPr>
              <a:t>самостоятельно определяет перечень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осуществляемых предупредительных мер в рамках утвержденного Правилами перечня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88285" y="4646648"/>
            <a:ext cx="5585817" cy="99435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>
                <a:solidFill>
                  <a:schemeClr val="tx1"/>
                </a:solidFill>
              </a:rPr>
              <a:t>Страхователь в срок до </a:t>
            </a:r>
            <a:r>
              <a:rPr lang="ru-RU" sz="1200" dirty="0" smtClean="0">
                <a:solidFill>
                  <a:schemeClr val="tx1"/>
                </a:solidFill>
              </a:rPr>
              <a:t>20 ноября текущего </a:t>
            </a:r>
            <a:r>
              <a:rPr lang="ru-RU" sz="1200" dirty="0">
                <a:solidFill>
                  <a:schemeClr val="tx1"/>
                </a:solidFill>
              </a:rPr>
              <a:t>финансового года </a:t>
            </a:r>
            <a:r>
              <a:rPr lang="ru-RU" sz="1200" b="1" dirty="0">
                <a:solidFill>
                  <a:srgbClr val="C00000"/>
                </a:solidFill>
              </a:rPr>
              <a:t>имеет право обратиться с </a:t>
            </a:r>
            <a:r>
              <a:rPr lang="ru-RU" sz="1200" b="1" dirty="0" smtClean="0">
                <a:solidFill>
                  <a:srgbClr val="C00000"/>
                </a:solidFill>
              </a:rPr>
              <a:t>заявлением, </a:t>
            </a:r>
            <a:r>
              <a:rPr lang="ru-RU" sz="1200" b="1" dirty="0" smtClean="0">
                <a:solidFill>
                  <a:schemeClr val="tx1"/>
                </a:solidFill>
              </a:rPr>
              <a:t>чтобы внести изменения </a:t>
            </a:r>
            <a:r>
              <a:rPr lang="ru-RU" sz="1200" b="1" dirty="0">
                <a:solidFill>
                  <a:schemeClr val="tx1"/>
                </a:solidFill>
              </a:rPr>
              <a:t>в </a:t>
            </a:r>
            <a:r>
              <a:rPr lang="ru-RU" sz="1200" b="1" dirty="0" smtClean="0">
                <a:solidFill>
                  <a:schemeClr val="tx1"/>
                </a:solidFill>
              </a:rPr>
              <a:t>план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b="1" dirty="0">
                <a:solidFill>
                  <a:schemeClr val="tx1"/>
                </a:solidFill>
              </a:rPr>
              <a:t>с обоснованием необходимости </a:t>
            </a:r>
            <a:r>
              <a:rPr lang="ru-RU" sz="1200" b="1" dirty="0" smtClean="0">
                <a:solidFill>
                  <a:schemeClr val="tx1"/>
                </a:solidFill>
              </a:rPr>
              <a:t>внесения этих изменений, а также предоставить документов </a:t>
            </a:r>
            <a:r>
              <a:rPr lang="ru-RU" sz="1200" b="1" dirty="0">
                <a:solidFill>
                  <a:schemeClr val="tx1"/>
                </a:solidFill>
              </a:rPr>
              <a:t>для обоснования </a:t>
            </a:r>
            <a:r>
              <a:rPr lang="ru-RU" sz="1200" dirty="0">
                <a:solidFill>
                  <a:schemeClr val="tx1"/>
                </a:solidFill>
              </a:rPr>
              <a:t>предупредительных мер, по которым в план </a:t>
            </a:r>
            <a:r>
              <a:rPr lang="ru-RU" sz="1200" dirty="0" smtClean="0">
                <a:solidFill>
                  <a:schemeClr val="tx1"/>
                </a:solidFill>
              </a:rPr>
              <a:t>вносятся </a:t>
            </a:r>
            <a:r>
              <a:rPr lang="ru-RU" sz="1200" dirty="0">
                <a:solidFill>
                  <a:schemeClr val="tx1"/>
                </a:solidFill>
              </a:rPr>
              <a:t>изменения.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6332889" y="4637316"/>
            <a:ext cx="5794976" cy="91494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>
                <a:solidFill>
                  <a:schemeClr val="tx1"/>
                </a:solidFill>
              </a:rPr>
              <a:t>Страхователь вправе </a:t>
            </a:r>
            <a:r>
              <a:rPr lang="ru-RU" sz="1200" b="1" dirty="0">
                <a:solidFill>
                  <a:srgbClr val="00B050"/>
                </a:solidFill>
              </a:rPr>
              <a:t>самостоятельно принимать решение о внесении изменений в план</a:t>
            </a:r>
            <a:r>
              <a:rPr lang="ru-RU" sz="1200" b="1" dirty="0">
                <a:solidFill>
                  <a:srgbClr val="FFC00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финансового обеспечения в пределах разрешенной суммы финансового обеспечения, при этом </a:t>
            </a:r>
            <a:r>
              <a:rPr lang="ru-RU" sz="1200" b="1" dirty="0">
                <a:solidFill>
                  <a:srgbClr val="00B050"/>
                </a:solidFill>
              </a:rPr>
              <a:t>повторное направление заявления и плана </a:t>
            </a:r>
            <a:r>
              <a:rPr lang="ru-RU" sz="1200" dirty="0">
                <a:solidFill>
                  <a:schemeClr val="tx1"/>
                </a:solidFill>
              </a:rPr>
              <a:t>финансового обеспечения предупредительных мер в отделение </a:t>
            </a:r>
            <a:r>
              <a:rPr lang="ru-RU" sz="1200" dirty="0" smtClean="0">
                <a:solidFill>
                  <a:schemeClr val="tx1"/>
                </a:solidFill>
              </a:rPr>
              <a:t> СФР  </a:t>
            </a:r>
            <a:r>
              <a:rPr lang="ru-RU" sz="1200" b="1" dirty="0" smtClean="0">
                <a:solidFill>
                  <a:srgbClr val="00B050"/>
                </a:solidFill>
              </a:rPr>
              <a:t>не </a:t>
            </a:r>
            <a:r>
              <a:rPr lang="ru-RU" sz="1200" b="1" dirty="0">
                <a:solidFill>
                  <a:srgbClr val="00B050"/>
                </a:solidFill>
              </a:rPr>
              <a:t>требуется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288286" y="5775263"/>
            <a:ext cx="5585817" cy="8531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Страхователь </a:t>
            </a:r>
            <a:r>
              <a:rPr lang="ru-RU" sz="1200" dirty="0">
                <a:solidFill>
                  <a:schemeClr val="tx1"/>
                </a:solidFill>
              </a:rPr>
              <a:t>обращается </a:t>
            </a:r>
            <a:r>
              <a:rPr lang="ru-RU" sz="1200" b="1" dirty="0">
                <a:solidFill>
                  <a:schemeClr val="tx1"/>
                </a:solidFill>
              </a:rPr>
              <a:t>с заявлением о возмещении произведенных расходов</a:t>
            </a:r>
            <a:r>
              <a:rPr lang="ru-RU" sz="1200" dirty="0">
                <a:solidFill>
                  <a:schemeClr val="tx1"/>
                </a:solidFill>
              </a:rPr>
              <a:t> на оплату предупредительных мер с представлением документов, подтверждающих произведенные расходы, </a:t>
            </a:r>
            <a:r>
              <a:rPr lang="ru-RU" sz="1200" b="1" dirty="0">
                <a:solidFill>
                  <a:schemeClr val="tx1"/>
                </a:solidFill>
              </a:rPr>
              <a:t>не позднее </a:t>
            </a:r>
            <a:r>
              <a:rPr lang="ru-RU" sz="1200" b="1" dirty="0" smtClean="0">
                <a:solidFill>
                  <a:schemeClr val="tx1"/>
                </a:solidFill>
              </a:rPr>
              <a:t>15 декабря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текущего </a:t>
            </a:r>
            <a:r>
              <a:rPr lang="ru-RU" sz="1200" dirty="0">
                <a:solidFill>
                  <a:schemeClr val="tx1"/>
                </a:solidFill>
              </a:rPr>
              <a:t>года 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6332889" y="5775651"/>
            <a:ext cx="5794976" cy="85895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>
                <a:solidFill>
                  <a:schemeClr val="tx1"/>
                </a:solidFill>
              </a:rPr>
              <a:t>Страхователь </a:t>
            </a:r>
            <a:r>
              <a:rPr lang="ru-RU" sz="1200" dirty="0">
                <a:solidFill>
                  <a:schemeClr val="tx1"/>
                </a:solidFill>
              </a:rPr>
              <a:t>обращается с </a:t>
            </a:r>
            <a:r>
              <a:rPr lang="ru-RU" sz="1200" b="1" dirty="0">
                <a:solidFill>
                  <a:srgbClr val="00B050"/>
                </a:solidFill>
              </a:rPr>
              <a:t>заявлением о возмещении произведенных расходов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на оплату предупредительных мер с представлением документов, подтверждающих произведенные расходы</a:t>
            </a:r>
            <a:r>
              <a:rPr lang="ru-RU" sz="1200" dirty="0"/>
              <a:t> </a:t>
            </a:r>
            <a:r>
              <a:rPr lang="ru-RU" sz="1200" b="1" dirty="0">
                <a:solidFill>
                  <a:srgbClr val="00B050"/>
                </a:solidFill>
              </a:rPr>
              <a:t>в срок до </a:t>
            </a:r>
            <a:r>
              <a:rPr lang="ru-RU" sz="1200" b="1" dirty="0" smtClean="0">
                <a:solidFill>
                  <a:srgbClr val="00B050"/>
                </a:solidFill>
              </a:rPr>
              <a:t>15 ноября</a:t>
            </a:r>
            <a:r>
              <a:rPr lang="ru-RU" sz="1200" dirty="0" smtClean="0">
                <a:solidFill>
                  <a:srgbClr val="00B050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текущего </a:t>
            </a:r>
            <a:r>
              <a:rPr lang="ru-RU" sz="1200" dirty="0">
                <a:solidFill>
                  <a:schemeClr val="tx1"/>
                </a:solidFill>
              </a:rPr>
              <a:t>календарного года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288287" y="1488271"/>
            <a:ext cx="5846506" cy="427746"/>
            <a:chOff x="-1025888" y="2449117"/>
            <a:chExt cx="3782874" cy="1382272"/>
          </a:xfrm>
        </p:grpSpPr>
        <p:sp>
          <p:nvSpPr>
            <p:cNvPr id="75" name="Нашивка 74"/>
            <p:cNvSpPr/>
            <p:nvPr/>
          </p:nvSpPr>
          <p:spPr>
            <a:xfrm>
              <a:off x="-1025888" y="2449117"/>
              <a:ext cx="3782874" cy="1382272"/>
            </a:xfrm>
            <a:prstGeom prst="chevr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-395326" y="2675159"/>
              <a:ext cx="2391467" cy="99458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002060"/>
                  </a:solidFill>
                </a:rPr>
                <a:t>Старый механизм</a:t>
              </a:r>
            </a:p>
          </p:txBody>
        </p:sp>
      </p:grpSp>
      <p:sp>
        <p:nvSpPr>
          <p:cNvPr id="80" name="Нашивка 79"/>
          <p:cNvSpPr/>
          <p:nvPr/>
        </p:nvSpPr>
        <p:spPr>
          <a:xfrm>
            <a:off x="5968895" y="1488155"/>
            <a:ext cx="5981946" cy="427862"/>
          </a:xfrm>
          <a:prstGeom prst="chevr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2" name="TextBox 81"/>
          <p:cNvSpPr txBox="1"/>
          <p:nvPr/>
        </p:nvSpPr>
        <p:spPr>
          <a:xfrm>
            <a:off x="7944542" y="1538436"/>
            <a:ext cx="2348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Новый механизм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90" name="Стрелка вниз 89"/>
          <p:cNvSpPr/>
          <p:nvPr/>
        </p:nvSpPr>
        <p:spPr>
          <a:xfrm rot="16200000">
            <a:off x="5971502" y="2742898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2" name="Стрелка вниз 91"/>
          <p:cNvSpPr/>
          <p:nvPr/>
        </p:nvSpPr>
        <p:spPr>
          <a:xfrm rot="16200000">
            <a:off x="5950653" y="3872100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3" name="Стрелка вниз 92"/>
          <p:cNvSpPr/>
          <p:nvPr/>
        </p:nvSpPr>
        <p:spPr>
          <a:xfrm rot="16200000">
            <a:off x="5976082" y="4981626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5" name="Стрелка вниз 94"/>
          <p:cNvSpPr/>
          <p:nvPr/>
        </p:nvSpPr>
        <p:spPr>
          <a:xfrm rot="16200000">
            <a:off x="5971501" y="5990884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grpSp>
        <p:nvGrpSpPr>
          <p:cNvPr id="23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81109" y="176846"/>
            <a:ext cx="685839" cy="806651"/>
            <a:chOff x="634994" y="7556702"/>
            <a:chExt cx="914452" cy="1075534"/>
          </a:xfrm>
        </p:grpSpPr>
        <p:pic>
          <p:nvPicPr>
            <p:cNvPr id="24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5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6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28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9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0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31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2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4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5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6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7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39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15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212832" y="378942"/>
            <a:ext cx="10009827" cy="1285025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получения страхователем финансового обеспечения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новыми Правилами финансового обеспечения предупредительных мер по сокращению производственного травматизма и профессиональных заболеваний работников (ФОПМ)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Минтруда России от 11 июля 2024 г. № 347н вступил в силу с 01.01.2025)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Нашивка 4"/>
          <p:cNvSpPr/>
          <p:nvPr/>
        </p:nvSpPr>
        <p:spPr>
          <a:xfrm>
            <a:off x="494023" y="4010283"/>
            <a:ext cx="8187555" cy="11118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0025" tIns="66675" rIns="66675" bIns="66675" numCol="1" spcCol="1270" anchor="ctr" anchorCtr="0">
            <a:noAutofit/>
          </a:bodyPr>
          <a:lstStyle/>
          <a:p>
            <a:pPr lvl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000" kern="1200"/>
          </a:p>
        </p:txBody>
      </p:sp>
      <p:grpSp>
        <p:nvGrpSpPr>
          <p:cNvPr id="84" name="Группа 83"/>
          <p:cNvGrpSpPr/>
          <p:nvPr/>
        </p:nvGrpSpPr>
        <p:grpSpPr>
          <a:xfrm>
            <a:off x="494023" y="3591176"/>
            <a:ext cx="8366684" cy="1676103"/>
            <a:chOff x="-2702000" y="4455315"/>
            <a:chExt cx="8752447" cy="1865323"/>
          </a:xfrm>
        </p:grpSpPr>
        <p:sp>
          <p:nvSpPr>
            <p:cNvPr id="102" name="Нашивка 101"/>
            <p:cNvSpPr/>
            <p:nvPr/>
          </p:nvSpPr>
          <p:spPr>
            <a:xfrm>
              <a:off x="-2702000" y="4942127"/>
              <a:ext cx="3698907" cy="1378511"/>
            </a:xfrm>
            <a:prstGeom prst="chevron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0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107" name="Нашивка 106"/>
          <p:cNvSpPr/>
          <p:nvPr/>
        </p:nvSpPr>
        <p:spPr>
          <a:xfrm>
            <a:off x="6421026" y="4009944"/>
            <a:ext cx="5374900" cy="1252380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7755386" y="4445635"/>
            <a:ext cx="266899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50" b="1" dirty="0" smtClean="0">
                <a:solidFill>
                  <a:srgbClr val="002060"/>
                </a:solidFill>
              </a:rPr>
              <a:t>Решение о возмещении расходов и перечисление средств</a:t>
            </a:r>
            <a:endParaRPr lang="ru-RU" sz="1250" b="1" dirty="0">
              <a:solidFill>
                <a:srgbClr val="002060"/>
              </a:solidFill>
            </a:endParaRPr>
          </a:p>
        </p:txBody>
      </p:sp>
      <p:sp>
        <p:nvSpPr>
          <p:cNvPr id="111" name="Стрелка вправо с вырезом 110"/>
          <p:cNvSpPr/>
          <p:nvPr/>
        </p:nvSpPr>
        <p:spPr>
          <a:xfrm>
            <a:off x="68048" y="5195215"/>
            <a:ext cx="11817552" cy="586749"/>
          </a:xfrm>
          <a:prstGeom prst="notchedRightArrow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752800" y="3417951"/>
            <a:ext cx="243324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dirty="0"/>
              <a:t>начиная </a:t>
            </a:r>
            <a:r>
              <a:rPr lang="ru-RU" sz="1300" b="1" dirty="0"/>
              <a:t>с </a:t>
            </a:r>
            <a:r>
              <a:rPr lang="ru-RU" sz="1300" b="1" dirty="0" smtClean="0"/>
              <a:t>01.01 </a:t>
            </a:r>
            <a:r>
              <a:rPr lang="ru-RU" sz="1300" dirty="0"/>
              <a:t>текущего финансового  года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794261" y="5662506"/>
            <a:ext cx="2296326" cy="4626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3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н</a:t>
            </a:r>
            <a:r>
              <a:rPr lang="ru-RU" sz="1300" kern="1200" dirty="0" smtClean="0"/>
              <a:t>е позднее </a:t>
            </a:r>
            <a:r>
              <a:rPr lang="ru-RU" sz="1300" b="1" kern="1200" dirty="0" smtClean="0"/>
              <a:t>15.11</a:t>
            </a:r>
            <a:r>
              <a:rPr lang="ru-RU" sz="1300" kern="1200" dirty="0" smtClean="0"/>
              <a:t> текущего финансового года</a:t>
            </a:r>
            <a:endParaRPr lang="ru-RU" sz="1300" kern="1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0501"/>
            <a:ext cx="2743200" cy="365125"/>
          </a:xfrm>
        </p:spPr>
        <p:txBody>
          <a:bodyPr/>
          <a:lstStyle/>
          <a:p>
            <a:fld id="{5DDC2DCF-3C1B-440A-9DFA-774E92B339DA}" type="slidenum">
              <a:rPr lang="ru-RU" smtClean="0"/>
              <a:t>2</a:t>
            </a:fld>
            <a:endParaRPr lang="ru-RU" dirty="0"/>
          </a:p>
        </p:txBody>
      </p:sp>
      <p:sp>
        <p:nvSpPr>
          <p:cNvPr id="61" name="Нашивка 60"/>
          <p:cNvSpPr/>
          <p:nvPr/>
        </p:nvSpPr>
        <p:spPr>
          <a:xfrm>
            <a:off x="494023" y="2007198"/>
            <a:ext cx="11447447" cy="1094507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2" name="Группа 61"/>
          <p:cNvGrpSpPr/>
          <p:nvPr/>
        </p:nvGrpSpPr>
        <p:grpSpPr>
          <a:xfrm>
            <a:off x="2354739" y="2072542"/>
            <a:ext cx="3250267" cy="934213"/>
            <a:chOff x="3988367" y="4455315"/>
            <a:chExt cx="2543755" cy="1302004"/>
          </a:xfrm>
          <a:solidFill>
            <a:schemeClr val="bg1"/>
          </a:solidFill>
        </p:grpSpPr>
        <p:sp>
          <p:nvSpPr>
            <p:cNvPr id="63" name="Нашивка 62"/>
            <p:cNvSpPr/>
            <p:nvPr/>
          </p:nvSpPr>
          <p:spPr>
            <a:xfrm>
              <a:off x="4564263" y="4455315"/>
              <a:ext cx="1967859" cy="1302004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361403" y="2126239"/>
            <a:ext cx="21026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/>
              <a:t>Подача</a:t>
            </a:r>
            <a:r>
              <a:rPr lang="ru-RU" sz="1250" dirty="0"/>
              <a:t> страхователем </a:t>
            </a:r>
            <a:r>
              <a:rPr lang="ru-RU" sz="1250" dirty="0" smtClean="0"/>
              <a:t>заявления и плана ФОПМ (без приложения документов)</a:t>
            </a:r>
            <a:endParaRPr lang="ru-RU" sz="1250" dirty="0"/>
          </a:p>
        </p:txBody>
      </p:sp>
      <p:grpSp>
        <p:nvGrpSpPr>
          <p:cNvPr id="66" name="Группа 65"/>
          <p:cNvGrpSpPr/>
          <p:nvPr/>
        </p:nvGrpSpPr>
        <p:grpSpPr>
          <a:xfrm>
            <a:off x="5086948" y="2082376"/>
            <a:ext cx="5078909" cy="1011022"/>
            <a:chOff x="3988367" y="4372502"/>
            <a:chExt cx="2062080" cy="1046164"/>
          </a:xfrm>
          <a:solidFill>
            <a:schemeClr val="bg1"/>
          </a:solidFill>
        </p:grpSpPr>
        <p:sp>
          <p:nvSpPr>
            <p:cNvPr id="67" name="Нашивка 66"/>
            <p:cNvSpPr/>
            <p:nvPr/>
          </p:nvSpPr>
          <p:spPr>
            <a:xfrm>
              <a:off x="4057232" y="4372502"/>
              <a:ext cx="1019154" cy="96292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817855" y="2420286"/>
            <a:ext cx="1990538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50" b="1" dirty="0" smtClean="0">
                <a:solidFill>
                  <a:srgbClr val="002060"/>
                </a:solidFill>
              </a:rPr>
              <a:t>Решение  о ФОПМ</a:t>
            </a:r>
            <a:endParaRPr lang="ru-RU" sz="1250" dirty="0" smtClean="0">
              <a:solidFill>
                <a:srgbClr val="002060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858995" y="5601999"/>
            <a:ext cx="1964654" cy="4626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принимается в </a:t>
            </a:r>
            <a:r>
              <a:rPr lang="ru-RU" sz="1300" dirty="0"/>
              <a:t>течение </a:t>
            </a:r>
            <a:r>
              <a:rPr lang="ru-RU" sz="1300" b="1" dirty="0"/>
              <a:t>15 </a:t>
            </a:r>
            <a:r>
              <a:rPr lang="ru-RU" sz="1300" b="1" dirty="0" smtClean="0"/>
              <a:t>рабочих дней</a:t>
            </a:r>
            <a:endParaRPr lang="ru-RU" sz="1300" b="1" dirty="0"/>
          </a:p>
        </p:txBody>
      </p:sp>
      <p:grpSp>
        <p:nvGrpSpPr>
          <p:cNvPr id="83" name="Группа 82"/>
          <p:cNvGrpSpPr/>
          <p:nvPr/>
        </p:nvGrpSpPr>
        <p:grpSpPr>
          <a:xfrm>
            <a:off x="7489959" y="2098290"/>
            <a:ext cx="5001594" cy="950148"/>
            <a:chOff x="3817743" y="4402887"/>
            <a:chExt cx="2232704" cy="1015779"/>
          </a:xfrm>
          <a:solidFill>
            <a:schemeClr val="bg1"/>
          </a:solidFill>
        </p:grpSpPr>
        <p:sp>
          <p:nvSpPr>
            <p:cNvPr id="85" name="Нашивка 84"/>
            <p:cNvSpPr/>
            <p:nvPr/>
          </p:nvSpPr>
          <p:spPr>
            <a:xfrm>
              <a:off x="3817743" y="4402887"/>
              <a:ext cx="1928832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7991161" y="2131746"/>
            <a:ext cx="360682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50" b="1" dirty="0"/>
              <a:t>Страхователь вправе дополнительно</a:t>
            </a:r>
            <a:r>
              <a:rPr lang="ru-RU" sz="1250" dirty="0"/>
              <a:t>, в случае если им первоначально было подано заявление на </a:t>
            </a:r>
            <a:r>
              <a:rPr lang="ru-RU" sz="1250" dirty="0" smtClean="0"/>
              <a:t>сумму меньше </a:t>
            </a:r>
            <a:r>
              <a:rPr lang="ru-RU" sz="1250" dirty="0"/>
              <a:t>расчетного объема средств </a:t>
            </a:r>
            <a:r>
              <a:rPr lang="ru-RU" sz="1250" b="1" dirty="0" smtClean="0"/>
              <a:t>обратиться</a:t>
            </a:r>
            <a:r>
              <a:rPr lang="ru-RU" sz="1250" dirty="0" smtClean="0"/>
              <a:t> с </a:t>
            </a:r>
            <a:r>
              <a:rPr lang="ru-RU" sz="1250" dirty="0"/>
              <a:t>заявлением и планом </a:t>
            </a:r>
            <a:endParaRPr lang="ru-RU" sz="1250" dirty="0">
              <a:solidFill>
                <a:srgbClr val="002060"/>
              </a:solidFill>
            </a:endParaRPr>
          </a:p>
        </p:txBody>
      </p:sp>
      <p:sp>
        <p:nvSpPr>
          <p:cNvPr id="87" name="Стрелка вправо с вырезом 86"/>
          <p:cNvSpPr/>
          <p:nvPr/>
        </p:nvSpPr>
        <p:spPr>
          <a:xfrm>
            <a:off x="128486" y="3040654"/>
            <a:ext cx="11903210" cy="586749"/>
          </a:xfrm>
          <a:prstGeom prst="notchedRightArrow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8" name="Овал 87"/>
          <p:cNvSpPr/>
          <p:nvPr/>
        </p:nvSpPr>
        <p:spPr>
          <a:xfrm>
            <a:off x="4221565" y="3237172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Овал 88"/>
          <p:cNvSpPr/>
          <p:nvPr/>
        </p:nvSpPr>
        <p:spPr>
          <a:xfrm>
            <a:off x="6406333" y="323642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Овал 89"/>
          <p:cNvSpPr/>
          <p:nvPr/>
        </p:nvSpPr>
        <p:spPr>
          <a:xfrm>
            <a:off x="9836574" y="323391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113188" y="3437475"/>
            <a:ext cx="215363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 smtClean="0"/>
              <a:t>до </a:t>
            </a:r>
            <a:r>
              <a:rPr lang="ru-RU" sz="1300" b="1" dirty="0"/>
              <a:t>1 августа </a:t>
            </a:r>
            <a:r>
              <a:rPr lang="ru-RU" sz="1300" dirty="0" smtClean="0"/>
              <a:t>текущего  </a:t>
            </a:r>
            <a:r>
              <a:rPr lang="ru-RU" sz="1300" dirty="0"/>
              <a:t>календарного года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448416" y="3472253"/>
            <a:ext cx="213763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/>
              <a:t>в </a:t>
            </a:r>
            <a:r>
              <a:rPr lang="ru-RU" sz="1300" dirty="0"/>
              <a:t>течение </a:t>
            </a:r>
            <a:r>
              <a:rPr lang="ru-RU" sz="1300" b="1" dirty="0"/>
              <a:t>10 рабочих </a:t>
            </a:r>
            <a:r>
              <a:rPr lang="ru-RU" sz="1300" b="1" dirty="0" smtClean="0"/>
              <a:t>дней</a:t>
            </a:r>
            <a:endParaRPr lang="ru-RU" sz="13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341784" y="3461652"/>
            <a:ext cx="329917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b="1" dirty="0"/>
              <a:t>до 1 сентября </a:t>
            </a:r>
            <a:r>
              <a:rPr lang="ru-RU" sz="1300" dirty="0"/>
              <a:t>текущего календарного года </a:t>
            </a:r>
          </a:p>
        </p:txBody>
      </p:sp>
      <p:grpSp>
        <p:nvGrpSpPr>
          <p:cNvPr id="91" name="Группа 90"/>
          <p:cNvGrpSpPr/>
          <p:nvPr/>
        </p:nvGrpSpPr>
        <p:grpSpPr>
          <a:xfrm>
            <a:off x="702625" y="2076768"/>
            <a:ext cx="2739346" cy="941788"/>
            <a:chOff x="3988367" y="4455315"/>
            <a:chExt cx="2561993" cy="1312561"/>
          </a:xfrm>
          <a:solidFill>
            <a:schemeClr val="bg1"/>
          </a:solidFill>
        </p:grpSpPr>
        <p:sp>
          <p:nvSpPr>
            <p:cNvPr id="92" name="Нашивка 91"/>
            <p:cNvSpPr/>
            <p:nvPr/>
          </p:nvSpPr>
          <p:spPr>
            <a:xfrm>
              <a:off x="3988367" y="4455315"/>
              <a:ext cx="2561993" cy="131256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250" dirty="0"/>
            </a:p>
          </p:txBody>
        </p:sp>
        <p:sp>
          <p:nvSpPr>
            <p:cNvPr id="9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94" name="Овал 93"/>
          <p:cNvSpPr/>
          <p:nvPr/>
        </p:nvSpPr>
        <p:spPr>
          <a:xfrm>
            <a:off x="1868927" y="32408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5" name="Прямоугольник 94"/>
          <p:cNvSpPr/>
          <p:nvPr/>
        </p:nvSpPr>
        <p:spPr>
          <a:xfrm>
            <a:off x="9352102" y="5662506"/>
            <a:ext cx="2270335" cy="4626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3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651055" y="2170455"/>
            <a:ext cx="2846582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Проведение  страхователем мероприятий </a:t>
            </a:r>
            <a:br>
              <a:rPr lang="ru-RU" sz="1200" b="1" dirty="0">
                <a:solidFill>
                  <a:srgbClr val="002060"/>
                </a:solidFill>
              </a:rPr>
            </a:br>
            <a:r>
              <a:rPr lang="ru-RU" sz="1200" b="1" dirty="0">
                <a:solidFill>
                  <a:srgbClr val="002060"/>
                </a:solidFill>
              </a:rPr>
              <a:t>в соответствии с Правилами </a:t>
            </a:r>
            <a:br>
              <a:rPr lang="ru-RU" sz="1200" b="1" dirty="0">
                <a:solidFill>
                  <a:srgbClr val="002060"/>
                </a:solidFill>
              </a:rPr>
            </a:br>
            <a:r>
              <a:rPr lang="ru-RU" sz="1200" b="1" dirty="0">
                <a:solidFill>
                  <a:srgbClr val="002060"/>
                </a:solidFill>
              </a:rPr>
              <a:t>в течение года</a:t>
            </a:r>
          </a:p>
          <a:p>
            <a:endParaRPr lang="ru-RU" sz="1250" dirty="0"/>
          </a:p>
        </p:txBody>
      </p:sp>
      <p:sp>
        <p:nvSpPr>
          <p:cNvPr id="120" name="Нашивка 119"/>
          <p:cNvSpPr/>
          <p:nvPr/>
        </p:nvSpPr>
        <p:spPr>
          <a:xfrm>
            <a:off x="3410058" y="4036802"/>
            <a:ext cx="3465979" cy="1238674"/>
          </a:xfrm>
          <a:prstGeom prst="chevr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779048" y="4012584"/>
            <a:ext cx="291301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50" dirty="0" smtClean="0">
                <a:solidFill>
                  <a:srgbClr val="002060"/>
                </a:solidFill>
              </a:rPr>
              <a:t>При оплате расходов, предусмотренных договором в текущем финансовом году, но позже 15.11, возможно </a:t>
            </a:r>
            <a:r>
              <a:rPr lang="ru-RU" sz="1250" b="1" dirty="0" smtClean="0">
                <a:solidFill>
                  <a:srgbClr val="002060"/>
                </a:solidFill>
              </a:rPr>
              <a:t>дополнительно</a:t>
            </a:r>
            <a:r>
              <a:rPr lang="ru-RU" sz="1250" dirty="0" smtClean="0">
                <a:solidFill>
                  <a:srgbClr val="002060"/>
                </a:solidFill>
              </a:rPr>
              <a:t> предоставление страхователем этих платежных документов</a:t>
            </a:r>
            <a:endParaRPr lang="ru-RU" sz="1250" dirty="0">
              <a:solidFill>
                <a:srgbClr val="002060"/>
              </a:solidFill>
            </a:endParaRPr>
          </a:p>
        </p:txBody>
      </p:sp>
      <p:sp>
        <p:nvSpPr>
          <p:cNvPr id="126" name="Овал 125"/>
          <p:cNvSpPr/>
          <p:nvPr/>
        </p:nvSpPr>
        <p:spPr>
          <a:xfrm>
            <a:off x="1820768" y="538777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рямоугольник 21"/>
          <p:cNvSpPr/>
          <p:nvPr/>
        </p:nvSpPr>
        <p:spPr>
          <a:xfrm>
            <a:off x="4008355" y="5642994"/>
            <a:ext cx="2454405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не </a:t>
            </a:r>
            <a:r>
              <a:rPr lang="ru-RU" sz="1300" dirty="0"/>
              <a:t>позднее </a:t>
            </a:r>
            <a:r>
              <a:rPr lang="ru-RU" sz="1300" b="1" dirty="0" smtClean="0"/>
              <a:t>15.12</a:t>
            </a:r>
            <a:r>
              <a:rPr lang="ru-RU" sz="1300" dirty="0" smtClean="0"/>
              <a:t> </a:t>
            </a:r>
            <a:r>
              <a:rPr lang="ru-RU" sz="1300" dirty="0"/>
              <a:t>текущего финансового года</a:t>
            </a:r>
          </a:p>
        </p:txBody>
      </p:sp>
      <p:sp>
        <p:nvSpPr>
          <p:cNvPr id="128" name="Овал 127"/>
          <p:cNvSpPr/>
          <p:nvPr/>
        </p:nvSpPr>
        <p:spPr>
          <a:xfrm>
            <a:off x="5170055" y="539081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Овал 129"/>
          <p:cNvSpPr/>
          <p:nvPr/>
        </p:nvSpPr>
        <p:spPr>
          <a:xfrm>
            <a:off x="7880091" y="5387483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TextBox 57"/>
          <p:cNvSpPr txBox="1"/>
          <p:nvPr/>
        </p:nvSpPr>
        <p:spPr>
          <a:xfrm>
            <a:off x="1011184" y="4014475"/>
            <a:ext cx="210261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/>
              <a:t>Подача</a:t>
            </a:r>
            <a:r>
              <a:rPr lang="ru-RU" sz="1250" dirty="0"/>
              <a:t> страхователем </a:t>
            </a:r>
            <a:r>
              <a:rPr lang="ru-RU" sz="1250" dirty="0" smtClean="0"/>
              <a:t>заявления о возмещении расходов с приложением документов, подтверждающих проведение мероприятий</a:t>
            </a:r>
            <a:endParaRPr lang="ru-RU" sz="1250" dirty="0"/>
          </a:p>
        </p:txBody>
      </p:sp>
      <p:sp>
        <p:nvSpPr>
          <p:cNvPr id="59" name="Овал 58"/>
          <p:cNvSpPr/>
          <p:nvPr/>
        </p:nvSpPr>
        <p:spPr>
          <a:xfrm>
            <a:off x="10108434" y="538777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4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81109" y="176846"/>
            <a:ext cx="685839" cy="806651"/>
            <a:chOff x="634994" y="7556702"/>
            <a:chExt cx="914452" cy="1075534"/>
          </a:xfrm>
        </p:grpSpPr>
        <p:pic>
          <p:nvPicPr>
            <p:cNvPr id="55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6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60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70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71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72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73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74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75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76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77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78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79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80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24713</TotalTime>
  <Words>421</Words>
  <Application>Microsoft Office PowerPoint</Application>
  <PresentationFormat>Широкоэкранный</PresentationFormat>
  <Paragraphs>37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СОВЕРШЕНСТВОВАНИЕ ФИНАНСОВОГО ОБЕСПЕЧЕНИЯ ПРЕДУПРЕДИТЕЛЬНЫХ МЕР (ФОПМ)</vt:lpstr>
      <vt:lpstr>Схема получения страхователем финансового обеспечения в соответствии с новыми Правилами финансового обеспечения предупредительных мер по сокращению производственного травматизма и профессиональных заболеваний работников (ФОПМ) (Приказ Минтруда России от 11 июля 2024 г. № 347н вступил в силу с 01.01.2025) </vt:lpstr>
    </vt:vector>
  </TitlesOfParts>
  <Company>ПФР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Котова Татьяна Николаевна</dc:creator>
  <cp:lastModifiedBy>Назин Игорь Олегович</cp:lastModifiedBy>
  <cp:revision>222</cp:revision>
  <cp:lastPrinted>2024-12-17T13:13:48Z</cp:lastPrinted>
  <dcterms:created xsi:type="dcterms:W3CDTF">2023-11-24T12:59:39Z</dcterms:created>
  <dcterms:modified xsi:type="dcterms:W3CDTF">2025-01-22T11:05:37Z</dcterms:modified>
</cp:coreProperties>
</file>